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9"/>
  </p:notesMasterIdLst>
  <p:sldIdLst>
    <p:sldId id="344" r:id="rId6"/>
    <p:sldId id="304" r:id="rId7"/>
    <p:sldId id="360" r:id="rId8"/>
    <p:sldId id="305" r:id="rId9"/>
    <p:sldId id="348" r:id="rId10"/>
    <p:sldId id="320" r:id="rId11"/>
    <p:sldId id="330" r:id="rId12"/>
    <p:sldId id="353" r:id="rId13"/>
    <p:sldId id="355" r:id="rId14"/>
    <p:sldId id="356" r:id="rId15"/>
    <p:sldId id="354" r:id="rId16"/>
    <p:sldId id="322" r:id="rId17"/>
    <p:sldId id="358" r:id="rId18"/>
    <p:sldId id="333" r:id="rId19"/>
    <p:sldId id="335" r:id="rId20"/>
    <p:sldId id="359" r:id="rId21"/>
    <p:sldId id="321" r:id="rId22"/>
    <p:sldId id="345" r:id="rId23"/>
    <p:sldId id="338" r:id="rId24"/>
    <p:sldId id="340" r:id="rId25"/>
    <p:sldId id="337" r:id="rId26"/>
    <p:sldId id="343" r:id="rId27"/>
    <p:sldId id="339" r:id="rId2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a Iverson" initials="CI" lastIdx="2" clrIdx="0">
    <p:extLst>
      <p:ext uri="{19B8F6BF-5375-455C-9EA6-DF929625EA0E}">
        <p15:presenceInfo xmlns:p15="http://schemas.microsoft.com/office/powerpoint/2012/main" userId="S::christinai@nfi.no::66335714-4188-4217-b654-0957bd6572bd" providerId="AD"/>
      </p:ext>
    </p:extLst>
  </p:cmAuthor>
  <p:cmAuthor id="2" name="Hanne Merethe Okstad" initials="HO" lastIdx="1" clrIdx="1">
    <p:extLst>
      <p:ext uri="{19B8F6BF-5375-455C-9EA6-DF929625EA0E}">
        <p15:presenceInfo xmlns:p15="http://schemas.microsoft.com/office/powerpoint/2012/main" userId="S::hanoks@nfi.no::bd4f2df5-d19f-4d62-8d51-8e9634f6a7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4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58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53165-A110-A143-874C-0128CAD99D80}" type="datetimeFigureOut">
              <a:t>04.05.2021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5F675-055B-DB4D-8872-1D28B779AA6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99338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7BC60-3B4A-4F62-9C02-52A398267D2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651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7BC60-3B4A-4F62-9C02-52A398267D2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97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9D191-1A82-D34A-B817-B07520D14E54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14189-5E33-F947-BA24-8EEA55F3A3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F98BD4-0AEB-8F43-A6DE-2CAC7775EF75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7515A-3B2B-8F4C-B237-C735308C6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8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DB73EB-0135-584A-8C76-E05568B6B054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7582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24C-BBD7-BA4E-9E04-4766CFDA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1CE4-6E08-9A4E-8111-7ECEBA5B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2E24-91B3-6349-8C6A-493B130AFDF4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55459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24C-BBD7-BA4E-9E04-4766CFDA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1CE4-6E08-9A4E-8111-7ECEBA5BC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BB88-6DA6-BF4B-B5DD-F671CAC8A602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88401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24C-BBD7-BA4E-9E04-4766CFDA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1CE4-6E08-9A4E-8111-7ECEBA5B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1949380"/>
            <a:ext cx="10027418" cy="246824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E0D87-D480-9B4B-85A1-4BC8F7B7E3F1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0567D9-AB61-CD42-A0D0-501AA6CD2A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7149" y="4651375"/>
            <a:ext cx="10026649" cy="879475"/>
          </a:xfrm>
        </p:spPr>
        <p:txBody>
          <a:bodyPr>
            <a:noAutofit/>
          </a:bodyPr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0" indent="0">
              <a:spcBef>
                <a:spcPts val="200"/>
              </a:spcBef>
              <a:buFontTx/>
              <a:buNone/>
              <a:defRPr sz="1800"/>
            </a:lvl2pPr>
            <a:lvl3pPr marL="0" indent="0">
              <a:spcBef>
                <a:spcPts val="200"/>
              </a:spcBef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</p:spTree>
    <p:extLst>
      <p:ext uri="{BB962C8B-B14F-4D97-AF65-F5344CB8AC3E}">
        <p14:creationId xmlns:p14="http://schemas.microsoft.com/office/powerpoint/2010/main" val="221575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84D957-76CE-3348-B4C0-58D8DE2744E0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231460C-55A5-474A-8D6D-1343B352BB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1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9F4584-A950-AD46-9CF0-740694E6702D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31A28E2-0712-F645-854C-B0AC0206B5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68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E7276B-4041-DA40-B8DB-DCC48C1228E9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61D16F5-4B54-4947-9815-8238EFDD07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F37D53-083C-0B48-B413-D6F607EB55F0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8B8D2D9C-3742-014F-A513-67534DC0FC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155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B2EB62-D0F0-3A4C-9292-D4612C964957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FCDD11B-26EF-EC4C-BD7A-DF58AE5DBA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54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B7B78-344F-5E48-932F-22FBDF5FE339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C900E3B-C610-5540-B9EC-184F085327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079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966F07-8AD8-D94A-B2BF-0AF124FB01FE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2212D499-6A63-1C49-9073-6D4853885D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35F7CB-63D3-5D4F-A47A-92B2EE0C2B72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B3D8157-20F8-2E46-A449-A85F158BDD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5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65D3-9E94-2E41-B0F3-F45E04D14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898" y="1910698"/>
            <a:ext cx="10121551" cy="181723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EEBBE-89E0-E349-9EA3-E94DDC3D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5898" y="3818369"/>
            <a:ext cx="10121552" cy="24320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EA20-D030-5441-B390-3BF326D81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3EE96E-53DA-774D-B1FE-CC4F807477DF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90F0F-5D3D-AF47-A60B-D5B0ABF4D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B84BA-E866-2343-A554-7A0BE9ED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70306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1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B24C-BBD7-BA4E-9E04-4766CFDA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80" y="365125"/>
            <a:ext cx="6435857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1CE4-6E08-9A4E-8111-7ECEBA5B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1949380"/>
            <a:ext cx="6435857" cy="39776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30CB-8BFD-DF46-A448-3924C1A5425F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653A648D-9745-1E46-8518-084F8EA9CE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0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2263868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1 bilde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248" y="967837"/>
            <a:ext cx="2286594" cy="523070"/>
          </a:xfrm>
        </p:spPr>
        <p:txBody>
          <a:bodyPr>
            <a:normAutofit/>
          </a:bodyPr>
          <a:lstStyle>
            <a:lvl1pPr>
              <a:defRPr sz="1633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331247" y="1693970"/>
            <a:ext cx="2286594" cy="206601"/>
          </a:xfrm>
        </p:spPr>
        <p:txBody>
          <a:bodyPr anchor="ctr">
            <a:normAutofit/>
          </a:bodyPr>
          <a:lstStyle>
            <a:lvl1pPr marL="0" indent="0">
              <a:buNone/>
              <a:defRPr sz="1179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1331250" y="2007704"/>
            <a:ext cx="2286594" cy="3675594"/>
          </a:xfrm>
          <a:prstGeom prst="rect">
            <a:avLst/>
          </a:prstGeom>
        </p:spPr>
        <p:txBody>
          <a:bodyPr lIns="0" tIns="0" rIns="0" bIns="0"/>
          <a:lstStyle>
            <a:lvl1pPr marL="114307" indent="-114307">
              <a:buFont typeface="Arial" panose="020B0604020202020204" pitchFamily="34" charset="0"/>
              <a:buChar char="-"/>
              <a:defRPr sz="117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A353B9-D9A0-3F47-80D4-3F9A421A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fld id="{90F83275-9465-164D-80F7-FC240B1B5FC6}" type="datetime5">
              <a:rPr lang="nb-NO" smtClean="0"/>
              <a:t>4. mai. 2021</a:t>
            </a:fld>
            <a:endParaRPr lang="en-NO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46CB5C17-C244-2B4A-85EA-569226D070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63279" y="365125"/>
            <a:ext cx="7414383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670850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1248" y="967837"/>
            <a:ext cx="2286594" cy="523070"/>
          </a:xfrm>
        </p:spPr>
        <p:txBody>
          <a:bodyPr>
            <a:normAutofit/>
          </a:bodyPr>
          <a:lstStyle>
            <a:lvl1pPr>
              <a:defRPr sz="1633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5"/>
          </p:nvPr>
        </p:nvSpPr>
        <p:spPr>
          <a:xfrm>
            <a:off x="1331247" y="1693970"/>
            <a:ext cx="2286594" cy="206601"/>
          </a:xfrm>
        </p:spPr>
        <p:txBody>
          <a:bodyPr anchor="ctr">
            <a:normAutofit/>
          </a:bodyPr>
          <a:lstStyle>
            <a:lvl1pPr marL="0" indent="0">
              <a:buNone/>
              <a:defRPr sz="1179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7"/>
          </p:nvPr>
        </p:nvSpPr>
        <p:spPr>
          <a:xfrm>
            <a:off x="1331250" y="2007704"/>
            <a:ext cx="2286594" cy="3675594"/>
          </a:xfrm>
          <a:prstGeom prst="rect">
            <a:avLst/>
          </a:prstGeom>
        </p:spPr>
        <p:txBody>
          <a:bodyPr lIns="0" tIns="0" rIns="0" bIns="0"/>
          <a:lstStyle>
            <a:lvl1pPr marL="114307" indent="-114307">
              <a:buFont typeface="Arial" panose="020B0604020202020204" pitchFamily="34" charset="0"/>
              <a:buChar char="-"/>
              <a:defRPr sz="1179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FA353B9-D9A0-3F47-80D4-3F9A421A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fld id="{7B00CAE1-BC9D-8440-B8D5-8B23C1660111}" type="datetime5">
              <a:rPr lang="nb-NO" smtClean="0"/>
              <a:t>4. mai. 2021</a:t>
            </a:fld>
            <a:endParaRPr lang="en-NO"/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46CB5C17-C244-2B4A-85EA-569226D070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0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E3D0BFF4-EE8A-F749-8125-8EB2076705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3279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18130576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5ECB0-49C1-6E43-8E40-5B0ED2C751E8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D120DDC9-0FA1-5240-94A8-DE45B1E701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0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98CE807A-C273-F04D-A60D-828F0ABEC7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3279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2C3FDFFE-E0F5-A54A-98F1-6AE83365F2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999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50920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F52A8-F791-FC43-9A77-41274E81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E483-2358-204B-A0B5-5C1D28ECCD60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C3D4A-F5E8-2B42-A0C5-A9B9A217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153A-AEF5-2B4F-9F23-39B22C4BD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  <p:sp>
        <p:nvSpPr>
          <p:cNvPr id="11" name="Plassholder for bilde 7">
            <a:extLst>
              <a:ext uri="{FF2B5EF4-FFF2-40B4-BE49-F238E27FC236}">
                <a16:creationId xmlns:a16="http://schemas.microsoft.com/office/drawing/2014/main" id="{D120DDC9-0FA1-5240-94A8-DE45B1E701A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53400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6" name="Plassholder for bilde 7">
            <a:extLst>
              <a:ext uri="{FF2B5EF4-FFF2-40B4-BE49-F238E27FC236}">
                <a16:creationId xmlns:a16="http://schemas.microsoft.com/office/drawing/2014/main" id="{98CE807A-C273-F04D-A60D-828F0ABEC7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63279" y="365125"/>
            <a:ext cx="3624262" cy="2672864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2C3FDFFE-E0F5-A54A-98F1-6AE83365F2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999" y="365125"/>
            <a:ext cx="3624262" cy="556195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995AB0B1-E861-2B4B-A9BD-EAA649D8CF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70479" y="3207025"/>
            <a:ext cx="3624262" cy="2720049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</p:spTree>
    <p:extLst>
      <p:ext uri="{BB962C8B-B14F-4D97-AF65-F5344CB8AC3E}">
        <p14:creationId xmlns:p14="http://schemas.microsoft.com/office/powerpoint/2010/main" val="409821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BF363E7-C370-CE46-9705-1FE1905B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fld id="{1242E483-2358-204B-A0B5-5C1D28ECCD60}" type="datetime5">
              <a:rPr lang="nb-NO" smtClean="0"/>
              <a:t>4. mai. 2021</a:t>
            </a:fld>
            <a:endParaRPr lang="en-NO"/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2C3FDFFE-E0F5-A54A-98F1-6AE83365F2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4336053-B1E6-3544-A96F-5035008AAD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4160" y="6320403"/>
            <a:ext cx="6339839" cy="43702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B861E1C0-E398-824F-A861-FBA7040305F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829" y="6102000"/>
            <a:ext cx="2077199" cy="435600"/>
          </a:xfrm>
          <a:blipFill>
            <a:blip r:embed="rId2"/>
            <a:stretch>
              <a:fillRect/>
            </a:stretch>
          </a:blip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2080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28B3D5-D671-A44B-A996-3995424E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242E483-2358-204B-A0B5-5C1D28ECCD60}" type="datetime5">
              <a:rPr lang="nb-NO" smtClean="0"/>
              <a:pPr/>
              <a:t>4. mai. 2021</a:t>
            </a:fld>
            <a:endParaRPr lang="en-NO"/>
          </a:p>
        </p:txBody>
      </p:sp>
      <p:sp>
        <p:nvSpPr>
          <p:cNvPr id="17" name="Plassholder for bilde 7">
            <a:extLst>
              <a:ext uri="{FF2B5EF4-FFF2-40B4-BE49-F238E27FC236}">
                <a16:creationId xmlns:a16="http://schemas.microsoft.com/office/drawing/2014/main" id="{2C3FDFFE-E0F5-A54A-98F1-6AE83365F2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2"/>
          </a:solid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84336053-B1E6-3544-A96F-5035008AAD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4160" y="6320403"/>
            <a:ext cx="6339839" cy="43702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450AD8FB-BDD5-5447-8F10-5A41AD3C628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4829" y="6102000"/>
            <a:ext cx="2077199" cy="435600"/>
          </a:xfrm>
          <a:blipFill>
            <a:blip r:embed="rId2"/>
            <a:stretch>
              <a:fillRect/>
            </a:stretch>
          </a:blipFill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9044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1FF374-C148-1146-A39D-7C737D15209C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46E71F0-A315-5A4C-AC25-B919965C0E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51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ACFD-5799-C446-B2BF-FBCFBDC5D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ED978-6C1A-C342-A682-13C392FD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374-97AD-B34E-85DB-76B3F68B999A}" type="datetime5">
              <a:rPr lang="nb-NO" smtClean="0"/>
              <a:t>4. mai. 2021</a:t>
            </a:fld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749406-B76B-6A40-A194-9CD7BD11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E08B4-1015-6D46-BF0F-FB1F2741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92182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F0E4B-F5D1-C343-A422-7AE8E8F0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0782F-18A9-4D41-9B58-38275E57C64D}" type="datetime5">
              <a:rPr lang="nb-NO" smtClean="0"/>
              <a:t>4. mai. 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B64BE-1DEA-174E-8C8A-50BBF458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7D91F-9D12-764D-AE79-47D24A10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4357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F0E4B-F5D1-C343-A422-7AE8E8F0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1540C-3234-E542-A94A-422F9A2C0697}" type="datetime5">
              <a:rPr lang="nb-NO" smtClean="0"/>
              <a:t>4. mai. 2021</a:t>
            </a:fld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AB64BE-1DEA-174E-8C8A-50BBF4585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7D91F-9D12-764D-AE79-47D24A10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0066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/>
          </p:nvPr>
        </p:nvSpPr>
        <p:spPr>
          <a:xfrm>
            <a:off x="1326380" y="1992421"/>
            <a:ext cx="4899844" cy="3756202"/>
          </a:xfrm>
          <a:prstGeom prst="rect">
            <a:avLst/>
          </a:prstGeom>
        </p:spPr>
        <p:txBody>
          <a:bodyPr lIns="0" tIns="0" rIns="0" bIns="0"/>
          <a:lstStyle>
            <a:lvl1pPr>
              <a:defRPr sz="1633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1"/>
          </p:nvPr>
        </p:nvSpPr>
        <p:spPr>
          <a:xfrm>
            <a:off x="6453955" y="1992421"/>
            <a:ext cx="4899844" cy="3756202"/>
          </a:xfrm>
          <a:prstGeom prst="rect">
            <a:avLst/>
          </a:prstGeom>
        </p:spPr>
        <p:txBody>
          <a:bodyPr lIns="0" tIns="0" rIns="0" bIns="0"/>
          <a:lstStyle>
            <a:lvl1pPr>
              <a:defRPr sz="1633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6B02456A-2D5E-0C4E-9A96-5EF193ACF4B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fld id="{67C1540C-3234-E542-A94A-422F9A2C0697}" type="datetime5">
              <a:rPr lang="nb-NO" smtClean="0"/>
              <a:t>4. mai. 2021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72283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26380" y="1992420"/>
            <a:ext cx="4899844" cy="371159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22657" y="1992420"/>
            <a:ext cx="4899844" cy="371159"/>
          </a:xfrm>
        </p:spPr>
        <p:txBody>
          <a:bodyPr anchor="t"/>
          <a:lstStyle>
            <a:lvl1pPr marL="0" indent="0">
              <a:buNone/>
              <a:defRPr sz="2177" b="1"/>
            </a:lvl1pPr>
            <a:lvl2pPr marL="414772" indent="0">
              <a:buNone/>
              <a:defRPr sz="1814" b="1"/>
            </a:lvl2pPr>
            <a:lvl3pPr marL="829544" indent="0">
              <a:buNone/>
              <a:defRPr sz="1633" b="1"/>
            </a:lvl3pPr>
            <a:lvl4pPr marL="1244316" indent="0">
              <a:buNone/>
              <a:defRPr sz="1452" b="1"/>
            </a:lvl4pPr>
            <a:lvl5pPr marL="1659087" indent="0">
              <a:buNone/>
              <a:defRPr sz="1452" b="1"/>
            </a:lvl5pPr>
            <a:lvl6pPr marL="2073859" indent="0">
              <a:buNone/>
              <a:defRPr sz="1452" b="1"/>
            </a:lvl6pPr>
            <a:lvl7pPr marL="2488631" indent="0">
              <a:buNone/>
              <a:defRPr sz="1452" b="1"/>
            </a:lvl7pPr>
            <a:lvl8pPr marL="2903403" indent="0">
              <a:buNone/>
              <a:defRPr sz="1452" b="1"/>
            </a:lvl8pPr>
            <a:lvl9pPr marL="3318175" indent="0">
              <a:buNone/>
              <a:defRPr sz="1452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0"/>
          </p:nvPr>
        </p:nvSpPr>
        <p:spPr>
          <a:xfrm>
            <a:off x="1326381" y="2363580"/>
            <a:ext cx="4899844" cy="3385043"/>
          </a:xfrm>
          <a:prstGeom prst="rect">
            <a:avLst/>
          </a:prstGeom>
        </p:spPr>
        <p:txBody>
          <a:bodyPr lIns="0" tIns="0" rIns="0" bIns="0"/>
          <a:lstStyle>
            <a:lvl1pPr>
              <a:defRPr sz="1633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1"/>
          </p:nvPr>
        </p:nvSpPr>
        <p:spPr>
          <a:xfrm>
            <a:off x="6422658" y="2363580"/>
            <a:ext cx="4899844" cy="3385043"/>
          </a:xfrm>
          <a:prstGeom prst="rect">
            <a:avLst/>
          </a:prstGeom>
        </p:spPr>
        <p:txBody>
          <a:bodyPr lIns="0" tIns="0" rIns="0" bIns="0"/>
          <a:lstStyle>
            <a:lvl1pPr>
              <a:defRPr sz="1633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27010C2F-C41C-2F40-81A5-9D7A395A3FC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fld id="{67C1540C-3234-E542-A94A-422F9A2C0697}" type="datetime5">
              <a:rPr lang="nb-NO" smtClean="0"/>
              <a:t>4. mai. 2021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808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6FDA91-96D6-9E4E-9897-FC8AF4F0E1B7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F91DEB2-8A66-514E-B4E1-29860629B5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1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41318C-8447-CA46-ADAE-53B9874FA6A9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AB811F9-9FD5-CD48-BDAE-642FF1477A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5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Eget bil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6E31D03-89CB-1746-883E-FEBCB6028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noFill/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41318C-8447-CA46-ADAE-53B9874FA6A9}" type="datetime5">
              <a:rPr lang="nb-NO" smtClean="0"/>
              <a:pPr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1482E2-BCE9-0648-8609-86DE7C85C7AB}" type="slidenum">
              <a:rPr lang="en-NO" smtClean="0"/>
              <a:pPr/>
              <a:t>‹#›</a:t>
            </a:fld>
            <a:endParaRPr lang="en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457C187-314F-CE4D-BB0E-E488DB1609A9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13200" y="6102000"/>
            <a:ext cx="2077199" cy="43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546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Eget bil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86E31D03-89CB-1746-883E-FEBCB60287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noFill/>
        </p:spPr>
        <p:txBody>
          <a:bodyPr tIns="0" bIns="756000" anchor="ctr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/>
              <a:t>Bilde her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41318C-8447-CA46-ADAE-53B9874FA6A9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FA885E-5F6F-1A46-B80A-2E8EC6098C2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313200" y="6102000"/>
            <a:ext cx="2077199" cy="43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9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Sv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8E066-7807-A94A-8418-9873A8B1D35D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1A59185-841F-A84F-B446-BAE174BF4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Grøn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C2D2-FD78-7B4A-A9D4-F6EE57748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>
            <a:lvl1pPr algn="l">
              <a:lnSpc>
                <a:spcPts val="10000"/>
              </a:lnSpc>
              <a:defRPr sz="10000" b="1" spc="-3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C8E0F-F0A5-F746-9D50-CD4BDCFE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4360984"/>
            <a:ext cx="9988061" cy="89681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0ECFF-8C24-0A41-82A6-F91B5DF6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9C6934F-40B3-514E-BCF2-D7D4541FBA75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E45D6-841B-A642-A082-0588383B5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6DA8-E528-084A-BC6F-684B80CA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482E2-BCE9-0648-8609-86DE7C85C7AB}" type="slidenum"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1225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A428D-AD38-DD4D-AECB-87E0F6BE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380" y="365125"/>
            <a:ext cx="100274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1BBC2-A49A-1640-8937-E03CE694F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6382" y="1949379"/>
            <a:ext cx="10027418" cy="422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CD81-3BA9-514D-8FD2-8D2FBC63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74688" y="14838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EFFD703-6C4B-1D49-8CE6-57610EF9CF57}" type="datetime5">
              <a:rPr lang="nb-NO" smtClean="0"/>
              <a:t>4. mai. 2021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6422-46E5-1E4E-8F41-7041CFE17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1EBDB-8FB1-5948-8D06-EA9E0552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1482E2-BCE9-0648-8609-86DE7C85C7AB}" type="slidenum">
              <a:rPr lang="en-NO"/>
              <a:pPr/>
              <a:t>‹#›</a:t>
            </a:fld>
            <a:endParaRPr lang="en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B46727-0392-8440-88C4-E75682B2FE49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rcRect/>
          <a:stretch/>
        </p:blipFill>
        <p:spPr>
          <a:xfrm>
            <a:off x="314829" y="6101893"/>
            <a:ext cx="2076678" cy="4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0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84" r:id="rId3"/>
    <p:sldLayoutId id="2147483685" r:id="rId4"/>
    <p:sldLayoutId id="2147483686" r:id="rId5"/>
    <p:sldLayoutId id="2147483692" r:id="rId6"/>
    <p:sldLayoutId id="2147483691" r:id="rId7"/>
    <p:sldLayoutId id="2147483681" r:id="rId8"/>
    <p:sldLayoutId id="2147483667" r:id="rId9"/>
    <p:sldLayoutId id="2147483666" r:id="rId10"/>
    <p:sldLayoutId id="2147483668" r:id="rId11"/>
    <p:sldLayoutId id="2147483650" r:id="rId12"/>
    <p:sldLayoutId id="2147483663" r:id="rId13"/>
    <p:sldLayoutId id="2147483664" r:id="rId14"/>
    <p:sldLayoutId id="2147483651" r:id="rId15"/>
    <p:sldLayoutId id="2147483687" r:id="rId16"/>
    <p:sldLayoutId id="2147483688" r:id="rId17"/>
    <p:sldLayoutId id="2147483689" r:id="rId18"/>
    <p:sldLayoutId id="2147483690" r:id="rId19"/>
    <p:sldLayoutId id="2147483683" r:id="rId20"/>
    <p:sldLayoutId id="2147483661" r:id="rId21"/>
    <p:sldLayoutId id="2147483662" r:id="rId22"/>
    <p:sldLayoutId id="2147483670" r:id="rId23"/>
    <p:sldLayoutId id="2147483673" r:id="rId24"/>
    <p:sldLayoutId id="2147483677" r:id="rId25"/>
    <p:sldLayoutId id="2147483674" r:id="rId26"/>
    <p:sldLayoutId id="2147483675" r:id="rId27"/>
    <p:sldLayoutId id="2147483676" r:id="rId28"/>
    <p:sldLayoutId id="2147483680" r:id="rId29"/>
    <p:sldLayoutId id="2147483654" r:id="rId30"/>
    <p:sldLayoutId id="2147483655" r:id="rId31"/>
    <p:sldLayoutId id="2147483665" r:id="rId32"/>
    <p:sldLayoutId id="2147483678" r:id="rId33"/>
    <p:sldLayoutId id="2147483679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8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fi.no/sok-tilskudd/visning-og-arrangement/arrangementer-for-formidling-av-dataspill" TargetMode="External"/><Relationship Id="rId2" Type="http://schemas.openxmlformats.org/officeDocument/2006/relationships/hyperlink" Target="https://www.nfi.no/sok-tilskudd/kompetansehevende-tiltak/pilotprosjekt-kurs-og-arrangement-i-bibliotek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na.Iverson@nfi.no" TargetMode="External"/><Relationship Id="rId2" Type="http://schemas.openxmlformats.org/officeDocument/2006/relationships/hyperlink" Target="mailto:Julie.Ova@nfi.no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Magnus.Tellefsen@nfi.no" TargetMode="External"/><Relationship Id="rId5" Type="http://schemas.openxmlformats.org/officeDocument/2006/relationships/hyperlink" Target="mailto:Kaja.Hench.Dyrlie@nfi.no" TargetMode="External"/><Relationship Id="rId4" Type="http://schemas.openxmlformats.org/officeDocument/2006/relationships/hyperlink" Target="mailto:helpdesk@nfi.n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9F1AE54B-6A48-46E9-AC39-9F224960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271108" cy="7914864"/>
          </a:xfrm>
          <a:prstGeom prst="rect">
            <a:avLst/>
          </a:prstGeom>
          <a:noFill/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00F7923-CC5B-4567-8202-73C36508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418" y="4002916"/>
            <a:ext cx="10261544" cy="2182167"/>
          </a:xfrm>
        </p:spPr>
        <p:txBody>
          <a:bodyPr>
            <a:normAutofit fontScale="90000"/>
          </a:bodyPr>
          <a:lstStyle/>
          <a:p>
            <a:br>
              <a:rPr lang="en-US" sz="9600" b="0">
                <a:latin typeface="Arial"/>
                <a:cs typeface="Arial"/>
              </a:rPr>
            </a:br>
            <a:r>
              <a:rPr lang="nb-NO" sz="9600">
                <a:latin typeface="Arial"/>
                <a:cs typeface="Arial"/>
              </a:rPr>
              <a:t>Tilskuddsordninger til formidling av dataspill</a:t>
            </a:r>
            <a:endParaRPr lang="en-US" sz="9600" b="0">
              <a:latin typeface="Arial"/>
              <a:cs typeface="Arial"/>
            </a:endParaRPr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1BC5FEF8-CC95-41C3-95A5-1E50A4FE2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9001" y="1264346"/>
            <a:ext cx="7058303" cy="896815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/>
            </a:br>
            <a:r>
              <a:rPr lang="nb-NO" b="1">
                <a:latin typeface="Arial"/>
                <a:cs typeface="Arial"/>
              </a:rPr>
              <a:t>Infomøte 28. april 2021</a:t>
            </a:r>
            <a:endParaRPr lang="en-US">
              <a:latin typeface="Arial"/>
              <a:cs typeface="Arial"/>
            </a:endParaRPr>
          </a:p>
          <a:p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89E1212-9AF0-4813-8607-91583FC660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3200" y="6102000"/>
            <a:ext cx="2077199" cy="435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6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2239963"/>
            <a:ext cx="10027418" cy="3936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2400" b="0" i="0" dirty="0">
                <a:solidFill>
                  <a:srgbClr val="000127"/>
                </a:solidFill>
                <a:effectLst/>
              </a:rPr>
              <a:t>Virksomheter som påtar seg ansvaret for å arrangere, koordinere og gjennomføre kurs/seminarer for bibliotekarer og andre </a:t>
            </a:r>
            <a:r>
              <a:rPr lang="nb-NO" sz="2400" b="0" i="0" dirty="0" err="1">
                <a:solidFill>
                  <a:srgbClr val="000127"/>
                </a:solidFill>
                <a:effectLst/>
              </a:rPr>
              <a:t>spillformidlere</a:t>
            </a:r>
            <a:r>
              <a:rPr lang="nb-NO" sz="2400" b="0" i="0" dirty="0">
                <a:solidFill>
                  <a:srgbClr val="000127"/>
                </a:solidFill>
                <a:effectLst/>
              </a:rPr>
              <a:t>, og som kan tilrettelegge for publikums møter med dataspill i forlengelsen av dette.</a:t>
            </a:r>
          </a:p>
          <a:p>
            <a:pPr algn="l"/>
            <a:r>
              <a:rPr lang="nb-NO" sz="2400" b="0" i="0" dirty="0">
                <a:solidFill>
                  <a:srgbClr val="000127"/>
                </a:solidFill>
                <a:effectLst/>
              </a:rPr>
              <a:t>Søker må være en organisasjon, stiftelse eller foretak registrert i Enhetsregisteret.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Pilotprosjekt</a:t>
            </a:r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688431" y="914400"/>
            <a:ext cx="8742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Hvem ka</a:t>
            </a:r>
            <a:r>
              <a:rPr lang="nb-NO" sz="3600" b="1">
                <a:latin typeface="Arial" panose="020B0604020202020204" pitchFamily="34" charset="0"/>
                <a:cs typeface="Arial" panose="020B0604020202020204" pitchFamily="34" charset="0"/>
              </a:rPr>
              <a:t>n søke?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1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2417782"/>
            <a:ext cx="10027418" cy="3759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 dirty="0">
                <a:solidFill>
                  <a:srgbClr val="000127"/>
                </a:solidFill>
              </a:rPr>
              <a:t>Kurset må omfatte bruk av norske spill som er i innkjøpsordningen</a:t>
            </a:r>
          </a:p>
          <a:p>
            <a:pPr algn="l"/>
            <a:r>
              <a:rPr lang="nb-NO" sz="2800" i="0" dirty="0">
                <a:solidFill>
                  <a:srgbClr val="000127"/>
                </a:solidFill>
                <a:effectLst/>
              </a:rPr>
              <a:t>Arrangement må utføres i samarbeid med relevante bibliotek.</a:t>
            </a:r>
          </a:p>
          <a:p>
            <a:r>
              <a:rPr lang="nb-NO" sz="2800" dirty="0">
                <a:solidFill>
                  <a:srgbClr val="000127"/>
                </a:solidFill>
              </a:rPr>
              <a:t>Det skal gjennomføres minst tre arrangementer i etterkant av kurset</a:t>
            </a:r>
          </a:p>
          <a:p>
            <a:r>
              <a:rPr lang="nb-NO" sz="2800" i="0" dirty="0">
                <a:solidFill>
                  <a:srgbClr val="000127"/>
                </a:solidFill>
                <a:effectLst/>
              </a:rPr>
              <a:t>Du må levere fullstendig søknad før prosjektet skal starte.</a:t>
            </a:r>
          </a:p>
          <a:p>
            <a:endParaRPr lang="nb-NO" sz="2800" dirty="0">
              <a:solidFill>
                <a:srgbClr val="000127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Pilotprosjekt</a:t>
            </a:r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688431" y="914400"/>
            <a:ext cx="8742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nb-NO" sz="3600" b="1" i="0" dirty="0">
                <a:effectLst/>
                <a:latin typeface="Helvetica Neue"/>
              </a:rPr>
              <a:t>Vilkår for tilskudd</a:t>
            </a:r>
            <a:endParaRPr lang="nb-NO" sz="3600" b="0" i="0" dirty="0">
              <a:solidFill>
                <a:srgbClr val="000127"/>
              </a:solidFill>
              <a:effectLst/>
              <a:latin typeface="NeueHaasGroteskText Pro Md"/>
            </a:endParaRPr>
          </a:p>
        </p:txBody>
      </p:sp>
    </p:spTree>
    <p:extLst>
      <p:ext uri="{BB962C8B-B14F-4D97-AF65-F5344CB8AC3E}">
        <p14:creationId xmlns:p14="http://schemas.microsoft.com/office/powerpoint/2010/main" val="150919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6FFB43-B929-4353-A02D-753D3D68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/>
          <a:p>
            <a:r>
              <a:rPr lang="nb-NO" sz="6300"/>
              <a:t>Tilskudd til arrangementer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B1DAF5C-3135-48CE-B8F3-F549EBAB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35B7B78-344F-5E48-932F-22FBDF5FE339}" type="datetime5">
              <a:rPr lang="nb-NO" smtClean="0"/>
              <a:pPr>
                <a:spcAft>
                  <a:spcPts val="600"/>
                </a:spcAft>
              </a:pPr>
              <a:t>4. mai. 2021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190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2239963"/>
            <a:ext cx="10027418" cy="3936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 dirty="0">
                <a:solidFill>
                  <a:srgbClr val="333333"/>
                </a:solidFill>
              </a:rPr>
              <a:t>T</a:t>
            </a:r>
            <a:r>
              <a:rPr lang="nb-NO" sz="2800" b="0" i="0" dirty="0">
                <a:solidFill>
                  <a:srgbClr val="333333"/>
                </a:solidFill>
                <a:effectLst/>
              </a:rPr>
              <a:t>ilrettelegge for dataspillets «møte» med publikum.</a:t>
            </a:r>
          </a:p>
          <a:p>
            <a:r>
              <a:rPr lang="nb-NO" sz="2800" b="0" i="0" dirty="0">
                <a:solidFill>
                  <a:srgbClr val="000127"/>
                </a:solidFill>
                <a:effectLst/>
              </a:rPr>
              <a:t>Dataspilltreff og arrangementer som er åpne for publikum</a:t>
            </a:r>
          </a:p>
          <a:p>
            <a:r>
              <a:rPr lang="nb-NO" sz="2800" dirty="0">
                <a:solidFill>
                  <a:srgbClr val="000127"/>
                </a:solidFill>
              </a:rPr>
              <a:t>T</a:t>
            </a:r>
            <a:r>
              <a:rPr lang="nb-NO" sz="2800" b="0" i="0" dirty="0">
                <a:solidFill>
                  <a:srgbClr val="000127"/>
                </a:solidFill>
                <a:effectLst/>
              </a:rPr>
              <a:t>ilby et sammensatt dataspillprogram av et visst omfang til publikum i hele landet.</a:t>
            </a:r>
          </a:p>
          <a:p>
            <a:r>
              <a:rPr lang="nb-NO" sz="2800" dirty="0">
                <a:solidFill>
                  <a:srgbClr val="000127"/>
                </a:solidFill>
              </a:rPr>
              <a:t>Bred målgruppe: mangfold, barn og unge, familier</a:t>
            </a:r>
          </a:p>
          <a:p>
            <a:endParaRPr lang="nb-NO" sz="2800" dirty="0">
              <a:solidFill>
                <a:srgbClr val="000127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326380" y="681038"/>
            <a:ext cx="8742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dirty="0">
                <a:solidFill>
                  <a:srgbClr val="000127"/>
                </a:solidFill>
                <a:latin typeface="Arial"/>
                <a:cs typeface="Arial"/>
              </a:rPr>
              <a:t>Formål med ordningen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9A011FF4-3475-49BB-915E-C6D9B29B1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r>
              <a:rPr lang="nb-NO"/>
              <a:t>Søk tilskudd - Arrangementer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9109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solidFill>
                  <a:srgbClr val="000127"/>
                </a:solidFill>
                <a:latin typeface="NeueHaasGroteskText Pro"/>
              </a:rPr>
              <a:t>Hva kan du søke om?</a:t>
            </a: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1576873"/>
            <a:ext cx="9426962" cy="37788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dirty="0">
                <a:solidFill>
                  <a:srgbClr val="000127"/>
                </a:solidFill>
              </a:rPr>
              <a:t>T</a:t>
            </a:r>
            <a:r>
              <a:rPr lang="nb-NO" sz="2400" b="0" i="0" dirty="0">
                <a:solidFill>
                  <a:srgbClr val="000127"/>
                </a:solidFill>
                <a:effectLst/>
              </a:rPr>
              <a:t>ilskudd til å dekke kostnader knyttet til planlegging, gjennomføring og markedsføring av arrangementet.</a:t>
            </a:r>
            <a:r>
              <a:rPr lang="nb-NO" sz="2400" dirty="0">
                <a:solidFill>
                  <a:srgbClr val="000127"/>
                </a:solidFill>
              </a:rPr>
              <a:t> </a:t>
            </a:r>
          </a:p>
          <a:p>
            <a:endParaRPr lang="nb-NO" sz="2400" dirty="0">
              <a:solidFill>
                <a:srgbClr val="000127"/>
              </a:solidFill>
            </a:endParaRPr>
          </a:p>
          <a:p>
            <a:r>
              <a:rPr lang="nb-NO" sz="2400" b="0" i="0" dirty="0">
                <a:solidFill>
                  <a:srgbClr val="000127"/>
                </a:solidFill>
                <a:effectLst/>
              </a:rPr>
              <a:t>Tilskudd kan ikke gå til å dekke vanlige driftskostnader, eller innkjøp av utstyr og andre investeringer som kan tilskrives søkers vanlige drift</a:t>
            </a:r>
            <a:endParaRPr lang="nb-NO" sz="2400" dirty="0">
              <a:solidFill>
                <a:srgbClr val="000127"/>
              </a:solidFill>
            </a:endParaRPr>
          </a:p>
          <a:p>
            <a:endParaRPr lang="nb-NO" sz="2400" b="0" i="0" dirty="0">
              <a:solidFill>
                <a:srgbClr val="000127"/>
              </a:solidFill>
              <a:effectLst/>
            </a:endParaRPr>
          </a:p>
          <a:p>
            <a:pPr marL="0" indent="0">
              <a:buNone/>
            </a:pPr>
            <a:endParaRPr lang="nb-NO" sz="2400" b="1" dirty="0">
              <a:solidFill>
                <a:srgbClr val="000127"/>
              </a:solidFill>
            </a:endParaRP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A04F51A9-DF0C-4F10-95C1-50F7460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r>
              <a:rPr lang="nb-NO"/>
              <a:t>Søk tilskudd - Arrangementer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754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0D45A2-411E-45B2-9100-93B8FB010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0127"/>
                </a:solidFill>
              </a:rPr>
              <a:t>Hvor mye kan du få i tilskudd?</a:t>
            </a:r>
            <a:endParaRPr lang="nb-NO" dirty="0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3C85E67-C9C0-4212-B80A-A3607ED41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nb-NO" sz="2400" dirty="0"/>
              <a:t>Tilskudd til </a:t>
            </a:r>
            <a:r>
              <a:rPr lang="nb-NO" sz="2400" i="1" dirty="0"/>
              <a:t>større</a:t>
            </a:r>
            <a:r>
              <a:rPr lang="nb-NO" sz="2400" dirty="0"/>
              <a:t> dataspillarrangementer skal ikke overstige 60 % av arrangørens godkjente, samlede budsjett.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Et arrangement som defineres som </a:t>
            </a:r>
            <a:r>
              <a:rPr lang="nb-NO" sz="2400" i="1" dirty="0"/>
              <a:t>større</a:t>
            </a:r>
            <a:r>
              <a:rPr lang="nb-NO" sz="2400" dirty="0"/>
              <a:t> forventes normalt å ha budsjett over 100.000 kroner, gå over flere dager og omfatte flere samarbeidspartnere.</a:t>
            </a:r>
            <a:br>
              <a:rPr lang="nb-NO" sz="2400" dirty="0"/>
            </a:br>
            <a:endParaRPr lang="nb-NO" sz="2400" dirty="0">
              <a:solidFill>
                <a:srgbClr val="000127"/>
              </a:solidFill>
            </a:endParaRPr>
          </a:p>
          <a:p>
            <a:pPr marL="0" indent="0">
              <a:buNone/>
            </a:pPr>
            <a:endParaRPr lang="nb-NO" sz="4000" dirty="0">
              <a:solidFill>
                <a:srgbClr val="000127"/>
              </a:solidFill>
            </a:endParaRPr>
          </a:p>
          <a:p>
            <a:pPr>
              <a:buNone/>
            </a:pPr>
            <a:endParaRPr lang="nb-NO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  <a:p>
            <a:endParaRPr lang="nb-NO"/>
          </a:p>
        </p:txBody>
      </p:sp>
      <p:sp>
        <p:nvSpPr>
          <p:cNvPr id="7" name="Plassholder for dato 3">
            <a:extLst>
              <a:ext uri="{FF2B5EF4-FFF2-40B4-BE49-F238E27FC236}">
                <a16:creationId xmlns:a16="http://schemas.microsoft.com/office/drawing/2014/main" id="{5B964B2D-A75D-46F3-BE1D-7CE889CDE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Arrangementer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935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2239963"/>
            <a:ext cx="10027418" cy="3936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b-NO" sz="2400" b="0" i="0" dirty="0">
                <a:solidFill>
                  <a:srgbClr val="000127"/>
                </a:solidFill>
                <a:effectLst/>
              </a:rPr>
              <a:t>Virksomheter som påtar seg ansvaret for å arrangere, koordinere og gjennomføre tiltak som tilrettelegger for publikums møter med dataspill.</a:t>
            </a:r>
            <a:br>
              <a:rPr lang="nb-NO" sz="2400" b="0" i="0" dirty="0">
                <a:solidFill>
                  <a:srgbClr val="000127"/>
                </a:solidFill>
                <a:effectLst/>
              </a:rPr>
            </a:br>
            <a:endParaRPr lang="nb-NO" sz="2400" b="0" i="0" dirty="0">
              <a:solidFill>
                <a:srgbClr val="000127"/>
              </a:solidFill>
              <a:effectLst/>
            </a:endParaRPr>
          </a:p>
          <a:p>
            <a:r>
              <a:rPr lang="nb-NO" sz="2400" b="0" i="0" dirty="0">
                <a:solidFill>
                  <a:srgbClr val="000127"/>
                </a:solidFill>
                <a:effectLst/>
              </a:rPr>
              <a:t>Søker må være en organisasjon, stiftelse eller foretak registrert i Enhetsregisteret.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688431" y="914400"/>
            <a:ext cx="87429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Hvem ka</a:t>
            </a:r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n søke?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E2E9C294-05A4-4147-AE57-7E522313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/>
          <a:lstStyle/>
          <a:p>
            <a:r>
              <a:rPr lang="nb-NO"/>
              <a:t>Søk tilskudd - Arrangementer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56937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6FFB43-B929-4353-A02D-753D3D68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5"/>
            <a:ext cx="9988061" cy="4190505"/>
          </a:xfrm>
        </p:spPr>
        <p:txBody>
          <a:bodyPr>
            <a:normAutofit/>
          </a:bodyPr>
          <a:lstStyle/>
          <a:p>
            <a:r>
              <a:rPr lang="nb-NO"/>
              <a:t>Frister</a:t>
            </a:r>
            <a:r>
              <a:rPr lang="nb-NO" dirty="0"/>
              <a:t>,</a:t>
            </a:r>
            <a:r>
              <a:rPr lang="nb-NO"/>
              <a:t> skjema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forberedelser</a:t>
            </a:r>
            <a:r>
              <a:rPr lang="nb-NO"/>
              <a:t> og rapport</a:t>
            </a:r>
          </a:p>
        </p:txBody>
      </p:sp>
    </p:spTree>
    <p:extLst>
      <p:ext uri="{BB962C8B-B14F-4D97-AF65-F5344CB8AC3E}">
        <p14:creationId xmlns:p14="http://schemas.microsoft.com/office/powerpoint/2010/main" val="427680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248" y="967837"/>
            <a:ext cx="2286594" cy="523070"/>
          </a:xfrm>
        </p:spPr>
        <p:txBody>
          <a:bodyPr anchor="ctr">
            <a:normAutofit/>
          </a:bodyPr>
          <a:lstStyle/>
          <a:p>
            <a:br>
              <a:rPr lang="nn-NO" sz="1500" i="0">
                <a:effectLst/>
              </a:rPr>
            </a:br>
            <a:endParaRPr lang="nb-NO" sz="150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AF74DCD-9055-456B-AE68-CEB65FA101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0917" y="1418063"/>
            <a:ext cx="2803632" cy="1139060"/>
          </a:xfrm>
        </p:spPr>
        <p:txBody>
          <a:bodyPr>
            <a:normAutofit/>
          </a:bodyPr>
          <a:lstStyle/>
          <a:p>
            <a:r>
              <a:rPr lang="nb-NO" sz="1800">
                <a:solidFill>
                  <a:srgbClr val="000127"/>
                </a:solidFill>
                <a:latin typeface="NeueHaasGroteskText Pro Md"/>
                <a:cs typeface="Arial"/>
              </a:rPr>
              <a:t>Søknadsfristen er </a:t>
            </a:r>
            <a:endParaRPr lang="nb-NO" sz="1800" dirty="0">
              <a:solidFill>
                <a:srgbClr val="000127"/>
              </a:solidFill>
              <a:latin typeface="NeueHaasGroteskText Pro Md"/>
              <a:cs typeface="Arial"/>
            </a:endParaRPr>
          </a:p>
          <a:p>
            <a:r>
              <a:rPr lang="nb-NO" sz="1800">
                <a:solidFill>
                  <a:srgbClr val="000127"/>
                </a:solidFill>
                <a:latin typeface="NeueHaasGroteskText Pro Md"/>
                <a:cs typeface="Arial"/>
              </a:rPr>
              <a:t>12. mai kl. 12.00</a:t>
            </a:r>
            <a:endParaRPr lang="en-US" sz="1800">
              <a:cs typeface="Arial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CAE30D1-87CF-48BD-B4CC-9568535BED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65508" y="2567622"/>
            <a:ext cx="3158473" cy="390257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b-NO" sz="1600">
                <a:solidFill>
                  <a:srgbClr val="000127"/>
                </a:solidFill>
                <a:latin typeface="Arial"/>
                <a:cs typeface="Arial"/>
              </a:rPr>
              <a:t>Søknadsskjema finner du </a:t>
            </a:r>
            <a:r>
              <a:rPr lang="nb-NO" sz="1600" dirty="0">
                <a:solidFill>
                  <a:srgbClr val="000127"/>
                </a:solidFill>
                <a:latin typeface="Arial"/>
                <a:cs typeface="Arial"/>
              </a:rPr>
              <a:t>på </a:t>
            </a:r>
            <a:r>
              <a:rPr lang="nb-NO" sz="1600">
                <a:solidFill>
                  <a:srgbClr val="000127"/>
                </a:solidFill>
                <a:latin typeface="Arial"/>
                <a:cs typeface="Arial"/>
              </a:rPr>
              <a:t>nfi.no/søk tilskudd:</a:t>
            </a:r>
            <a:br>
              <a:rPr lang="nb-NO" sz="1600"/>
            </a:br>
            <a:endParaRPr lang="nb-NO" sz="1600"/>
          </a:p>
          <a:p>
            <a:pPr marL="114300" lvl="1" indent="-114300"/>
            <a:r>
              <a:rPr lang="nb-NO" sz="1600">
                <a:solidFill>
                  <a:srgbClr val="000127"/>
                </a:solidFill>
                <a:latin typeface="Arial"/>
                <a:cs typeface="Arial"/>
              </a:rPr>
              <a:t>Gå til Kompetansehevende tiltak for</a:t>
            </a:r>
            <a:r>
              <a:rPr lang="nb-NO" sz="1600" dirty="0">
                <a:solidFill>
                  <a:srgbClr val="000127"/>
                </a:solidFill>
                <a:latin typeface="Arial"/>
                <a:cs typeface="Arial"/>
              </a:rPr>
              <a:t> </a:t>
            </a:r>
            <a:r>
              <a:rPr lang="nb-NO" sz="1600">
                <a:solidFill>
                  <a:srgbClr val="000127"/>
                </a:solidFill>
                <a:latin typeface="Arial"/>
                <a:cs typeface="Arial"/>
                <a:hlinkClick r:id="rId2"/>
              </a:rPr>
              <a:t>Tilskudd til pilotprosjekt - kurs og arrangement i bibliotek</a:t>
            </a:r>
            <a:endParaRPr lang="nb-NO" sz="1600">
              <a:latin typeface="Arial"/>
              <a:cs typeface="Arial"/>
            </a:endParaRPr>
          </a:p>
          <a:p>
            <a:pPr marL="114300" lvl="1" indent="-114300"/>
            <a:r>
              <a:rPr lang="nb-NO" sz="1600">
                <a:solidFill>
                  <a:srgbClr val="000127"/>
                </a:solidFill>
                <a:latin typeface="Arial"/>
                <a:cs typeface="Arial"/>
              </a:rPr>
              <a:t>Gå til Visning og arrangement for</a:t>
            </a:r>
            <a:r>
              <a:rPr lang="nb-NO" sz="1600" dirty="0">
                <a:solidFill>
                  <a:srgbClr val="000127"/>
                </a:solidFill>
                <a:latin typeface="Arial"/>
                <a:cs typeface="Arial"/>
              </a:rPr>
              <a:t> </a:t>
            </a:r>
            <a:r>
              <a:rPr lang="nb-NO" sz="1600">
                <a:solidFill>
                  <a:srgbClr val="000127"/>
                </a:solidFill>
                <a:latin typeface="Arial"/>
                <a:cs typeface="Arial"/>
                <a:hlinkClick r:id="rId3"/>
              </a:rPr>
              <a:t>Tilskudd til arrangementer for formidling av dataspill </a:t>
            </a:r>
            <a:endParaRPr lang="en-US" sz="16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b-NO"/>
              <a:t>NFI.no</a:t>
            </a:r>
            <a:endParaRPr lang="en-NO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80EFB74-7663-47C8-A013-CBD614C95E1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t="187" b="4555"/>
          <a:stretch/>
        </p:blipFill>
        <p:spPr>
          <a:xfrm>
            <a:off x="4363279" y="648025"/>
            <a:ext cx="7414383" cy="5561950"/>
          </a:xfrm>
          <a:noFill/>
        </p:spPr>
      </p:pic>
    </p:spTree>
    <p:extLst>
      <p:ext uri="{BB962C8B-B14F-4D97-AF65-F5344CB8AC3E}">
        <p14:creationId xmlns:p14="http://schemas.microsoft.com/office/powerpoint/2010/main" val="60060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9C840A-1449-462F-BBE9-F2C7A62F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000127"/>
                </a:solidFill>
              </a:rPr>
              <a:t>Forberedelser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566FEC-8D11-4BCF-84EA-9E03CA99D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1" y="1619441"/>
            <a:ext cx="10027418" cy="42275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800" dirty="0">
                <a:solidFill>
                  <a:srgbClr val="000127"/>
                </a:solidFill>
              </a:rPr>
              <a:t>Oppsøk samarbeidspartnere i god tid (spillutviklere, bibliotek, fylkeskommuner og lignende)</a:t>
            </a:r>
          </a:p>
          <a:p>
            <a:r>
              <a:rPr lang="nb-NO" sz="2800" dirty="0">
                <a:solidFill>
                  <a:srgbClr val="000127"/>
                </a:solidFill>
              </a:rPr>
              <a:t>Start søknadsprosessen i god tid</a:t>
            </a:r>
          </a:p>
          <a:p>
            <a:r>
              <a:rPr lang="nb-NO" sz="2800" dirty="0">
                <a:solidFill>
                  <a:srgbClr val="000127"/>
                </a:solidFill>
              </a:rPr>
              <a:t>Registrer deg som søker i </a:t>
            </a:r>
            <a:r>
              <a:rPr lang="nb-NO" sz="2800" dirty="0" err="1">
                <a:solidFill>
                  <a:srgbClr val="000127"/>
                </a:solidFill>
              </a:rPr>
              <a:t>NFIs</a:t>
            </a:r>
            <a:r>
              <a:rPr lang="nb-NO" sz="2800" dirty="0">
                <a:solidFill>
                  <a:srgbClr val="000127"/>
                </a:solidFill>
              </a:rPr>
              <a:t> søknadsportal. Logg inn med </a:t>
            </a:r>
            <a:r>
              <a:rPr lang="nb-NO" sz="2800" dirty="0" err="1">
                <a:solidFill>
                  <a:srgbClr val="000127"/>
                </a:solidFill>
              </a:rPr>
              <a:t>Bankid</a:t>
            </a:r>
            <a:r>
              <a:rPr lang="nb-NO" sz="2800" dirty="0">
                <a:solidFill>
                  <a:srgbClr val="000127"/>
                </a:solidFill>
              </a:rPr>
              <a:t>, og oppgi org. nr. og bankkontodetaljer.</a:t>
            </a:r>
          </a:p>
          <a:p>
            <a:r>
              <a:rPr lang="nb-NO" sz="2800" dirty="0">
                <a:solidFill>
                  <a:srgbClr val="000127"/>
                </a:solidFill>
              </a:rPr>
              <a:t>Sjekk hva som kreves av samarbeid, for å få tilskudd til pilotprosjektet. </a:t>
            </a:r>
          </a:p>
          <a:p>
            <a:r>
              <a:rPr lang="nb-NO" sz="2800" dirty="0">
                <a:solidFill>
                  <a:srgbClr val="000127"/>
                </a:solidFill>
              </a:rPr>
              <a:t>Sett deg inn i vurderingskriteriene</a:t>
            </a:r>
          </a:p>
          <a:p>
            <a:pPr marL="0" indent="0">
              <a:buNone/>
            </a:pPr>
            <a:endParaRPr lang="en-US"/>
          </a:p>
          <a:p>
            <a:endParaRPr lang="nb-NO" sz="2800"/>
          </a:p>
        </p:txBody>
      </p:sp>
    </p:spTree>
    <p:extLst>
      <p:ext uri="{BB962C8B-B14F-4D97-AF65-F5344CB8AC3E}">
        <p14:creationId xmlns:p14="http://schemas.microsoft.com/office/powerpoint/2010/main" val="288464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6FFB43-B929-4353-A02D-753D3D688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Bakgrunn</a:t>
            </a:r>
            <a:br>
              <a:rPr lang="nb-NO"/>
            </a:b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601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EFFFDB-5407-4258-91E5-C8004A6B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>
                <a:solidFill>
                  <a:srgbClr val="000127"/>
                </a:solidFill>
                <a:latin typeface="NeueHaasGroteskText Pro Md"/>
                <a:cs typeface="Arial"/>
              </a:rPr>
              <a:t>Hva</a:t>
            </a:r>
            <a:r>
              <a:rPr lang="en-US" sz="3600" b="1" dirty="0">
                <a:solidFill>
                  <a:srgbClr val="000127"/>
                </a:solidFill>
                <a:latin typeface="NeueHaasGroteskText Pro Md"/>
                <a:cs typeface="Arial"/>
              </a:rPr>
              <a:t> </a:t>
            </a:r>
            <a:r>
              <a:rPr lang="en-US" sz="3600" b="1" dirty="0" err="1">
                <a:solidFill>
                  <a:srgbClr val="000127"/>
                </a:solidFill>
                <a:latin typeface="NeueHaasGroteskText Pro Md"/>
                <a:cs typeface="Arial"/>
              </a:rPr>
              <a:t>må</a:t>
            </a:r>
            <a:r>
              <a:rPr lang="en-US" sz="3600" b="1" dirty="0">
                <a:solidFill>
                  <a:srgbClr val="000127"/>
                </a:solidFill>
                <a:latin typeface="NeueHaasGroteskText Pro Md"/>
                <a:cs typeface="Arial"/>
              </a:rPr>
              <a:t> </a:t>
            </a:r>
            <a:r>
              <a:rPr lang="en-US" sz="3600" b="1" dirty="0" err="1">
                <a:solidFill>
                  <a:srgbClr val="000127"/>
                </a:solidFill>
                <a:latin typeface="NeueHaasGroteskText Pro Md"/>
                <a:cs typeface="Arial"/>
              </a:rPr>
              <a:t>søknaden</a:t>
            </a:r>
            <a:r>
              <a:rPr lang="en-US" sz="3600" b="1" dirty="0">
                <a:solidFill>
                  <a:srgbClr val="000127"/>
                </a:solidFill>
                <a:latin typeface="NeueHaasGroteskText Pro Md"/>
                <a:cs typeface="Arial"/>
              </a:rPr>
              <a:t> </a:t>
            </a:r>
            <a:r>
              <a:rPr lang="en-US" sz="3600" b="1" dirty="0" err="1">
                <a:solidFill>
                  <a:srgbClr val="000127"/>
                </a:solidFill>
                <a:latin typeface="NeueHaasGroteskText Pro Md"/>
                <a:cs typeface="Arial"/>
              </a:rPr>
              <a:t>inneholde</a:t>
            </a:r>
            <a:r>
              <a:rPr lang="en-US" sz="3600" b="1" dirty="0">
                <a:solidFill>
                  <a:srgbClr val="000127"/>
                </a:solidFill>
                <a:latin typeface="NeueHaasGroteskText Pro Md"/>
                <a:cs typeface="Arial"/>
              </a:rPr>
              <a:t>?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04B286F-6A1E-407C-8294-4763AB32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Prosjektbeskrivelse (målsetting, målgrupper og forventet </a:t>
            </a:r>
            <a:r>
              <a:rPr lang="nb-NO" sz="2400" dirty="0" err="1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eﬀekt</a:t>
            </a: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Tydeliggjør hvordan prosjektet/arrangementet bidrar til kjønnsbalanse og økt mangfold og representativitet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Beskriv din bakgrunn og relevante erfaring som arrangør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Informasjon om samarbeidspartnere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Budsjett som viser hva tilskuddet du søker skal dekke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Finansieringsplan hvor all finansiering er spesifisert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655043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000127"/>
                </a:solidFill>
              </a:rPr>
              <a:t>Når får du svar?</a:t>
            </a: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0" y="1690688"/>
            <a:ext cx="10027418" cy="42275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b-NO" sz="2400" i="0" dirty="0">
              <a:solidFill>
                <a:srgbClr val="231F20"/>
              </a:solidFill>
              <a:effectLst/>
            </a:endParaRPr>
          </a:p>
          <a:p>
            <a:r>
              <a:rPr lang="nb-NO" sz="2400" dirty="0">
                <a:solidFill>
                  <a:srgbClr val="000127"/>
                </a:solidFill>
              </a:rPr>
              <a:t>Du får svar på søknad innen 4-6 uker (senest innen 23. juni). </a:t>
            </a:r>
          </a:p>
          <a:p>
            <a:endParaRPr lang="nb-NO" sz="2400" dirty="0">
              <a:solidFill>
                <a:srgbClr val="000127"/>
              </a:solidFill>
            </a:endParaRPr>
          </a:p>
          <a:p>
            <a:r>
              <a:rPr lang="nb-NO" sz="2400" dirty="0">
                <a:solidFill>
                  <a:srgbClr val="000127"/>
                </a:solidFill>
              </a:rPr>
              <a:t>Utbetaling av tilskudd skjer ved innsendt utbetalingsanmodning i søknadsportalen. For beløp over kr 50.000 får du utbetalt 70% av tilskuddsbeløpet innen tre måneder etter vedtaksdato. Resten utbetales sammen med sluttrapport som du sender NFI innen fire måneder etter tiltakets sluttdato. </a:t>
            </a:r>
          </a:p>
          <a:p>
            <a:endParaRPr lang="nb-NO" sz="2400" dirty="0">
              <a:solidFill>
                <a:srgbClr val="000127"/>
              </a:solidFill>
            </a:endParaRPr>
          </a:p>
          <a:p>
            <a:r>
              <a:rPr lang="nb-NO" sz="2400" dirty="0">
                <a:solidFill>
                  <a:srgbClr val="000127"/>
                </a:solidFill>
              </a:rPr>
              <a:t>NB! NFI er stengt for utbetalinger i juli.</a:t>
            </a:r>
          </a:p>
        </p:txBody>
      </p:sp>
    </p:spTree>
    <p:extLst>
      <p:ext uri="{BB962C8B-B14F-4D97-AF65-F5344CB8AC3E}">
        <p14:creationId xmlns:p14="http://schemas.microsoft.com/office/powerpoint/2010/main" val="2735043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598B3-13DC-4104-8D4C-28EEFF4C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>
                <a:solidFill>
                  <a:srgbClr val="000127"/>
                </a:solidFill>
              </a:rPr>
              <a:t>Rapportering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5BD676-75BD-4DED-B355-7C1450CCA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Rapporten skal være en evaluering av tiltaket i forhold til måloppnåelse. </a:t>
            </a:r>
          </a:p>
          <a:p>
            <a:pPr marL="914400" lvl="1" indent="-457200"/>
            <a:r>
              <a:rPr lang="nb-NO" sz="20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 arrangementet gjennomført etter målsetningen? </a:t>
            </a:r>
          </a:p>
          <a:p>
            <a:pPr marL="914400" lvl="1" indent="-457200"/>
            <a:r>
              <a:rPr lang="nb-NO" sz="20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Hvordan nådde du ut til målgruppene?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Regnskap satt opp etter samme mal som budsjettet i søknaden. Du skal vise hvordan pengene ble brukt.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Revisorgodkjenning og særattestasjon dersom dere har fått mer enn kr 400.000 i tilskudd.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Deltageroversikt</a:t>
            </a:r>
          </a:p>
          <a:p>
            <a:pPr marL="914400" lvl="1" indent="-457200"/>
            <a:r>
              <a:rPr lang="nb-NO" sz="20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mange deltok? </a:t>
            </a:r>
          </a:p>
          <a:p>
            <a:pPr marL="914400" lvl="1" indent="-457200"/>
            <a:r>
              <a:rPr lang="nb-NO" sz="2000" dirty="0">
                <a:solidFill>
                  <a:srgbClr val="000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Hvor fornøyd var de?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33448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9CE1D4-CECB-41AD-B174-1FC8FC08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311" y="0"/>
            <a:ext cx="9988061" cy="2944167"/>
          </a:xfrm>
        </p:spPr>
        <p:txBody>
          <a:bodyPr/>
          <a:lstStyle/>
          <a:p>
            <a:r>
              <a:rPr lang="nb-NO"/>
              <a:t>Ta kontakt!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53962D6-680A-4BF0-8271-BEE5E3286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141" y="3227696"/>
            <a:ext cx="9988061" cy="247024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>
                <a:hlinkClick r:id="rId2"/>
              </a:rPr>
              <a:t>Julie.Ova@nfi.no</a:t>
            </a:r>
            <a:r>
              <a:rPr lang="nb-NO"/>
              <a:t> - avdelingsdirektør</a:t>
            </a:r>
          </a:p>
          <a:p>
            <a:r>
              <a:rPr lang="nb-NO">
                <a:hlinkClick r:id="rId3"/>
              </a:rPr>
              <a:t>Christina.Iverson@nfi.no</a:t>
            </a:r>
            <a:r>
              <a:rPr lang="nb-NO"/>
              <a:t> </a:t>
            </a:r>
            <a:r>
              <a:rPr lang="nb-NO" dirty="0"/>
              <a:t>- </a:t>
            </a:r>
            <a:r>
              <a:rPr lang="nb-NO"/>
              <a:t>saksbehandler</a:t>
            </a:r>
            <a:br>
              <a:rPr lang="nb-NO"/>
            </a:br>
            <a:endParaRPr lang="nb-NO"/>
          </a:p>
          <a:p>
            <a:r>
              <a:rPr lang="nb-NO" b="0" i="0" u="sng">
                <a:effectLst/>
                <a:latin typeface="Source Sans Pro" panose="020B0503030403020204" pitchFamily="34" charset="0"/>
                <a:hlinkClick r:id="rId4"/>
              </a:rPr>
              <a:t>helpdesk@nfi.no</a:t>
            </a:r>
            <a:r>
              <a:rPr lang="nb-NO" b="0" i="0" dirty="0">
                <a:effectLst/>
                <a:latin typeface="Source Sans Pro" panose="020B0503030403020204" pitchFamily="34" charset="0"/>
              </a:rPr>
              <a:t> - søknadsportal</a:t>
            </a:r>
          </a:p>
          <a:p>
            <a:br>
              <a:rPr lang="nb-NO"/>
            </a:br>
            <a:r>
              <a:rPr lang="nb-NO" err="1">
                <a:latin typeface="Arial"/>
                <a:cs typeface="Arial"/>
              </a:rPr>
              <a:t>NFIs</a:t>
            </a:r>
            <a:r>
              <a:rPr lang="nb-NO">
                <a:latin typeface="Arial"/>
                <a:cs typeface="Arial"/>
              </a:rPr>
              <a:t> spillseksjon:</a:t>
            </a:r>
            <a:br>
              <a:rPr lang="nb-NO"/>
            </a:br>
            <a:r>
              <a:rPr lang="nb-NO">
                <a:latin typeface="Arial"/>
                <a:cs typeface="Arial"/>
                <a:hlinkClick r:id="rId5"/>
              </a:rPr>
              <a:t>Kaja.Hench.Dyrlie@nfi.no</a:t>
            </a:r>
            <a:r>
              <a:rPr lang="nb-NO">
                <a:latin typeface="Arial"/>
                <a:cs typeface="Arial"/>
              </a:rPr>
              <a:t> og </a:t>
            </a:r>
            <a:r>
              <a:rPr lang="nb-NO">
                <a:latin typeface="Arial"/>
                <a:cs typeface="Arial"/>
                <a:hlinkClick r:id="rId6"/>
              </a:rPr>
              <a:t>Magnus.Tellefsen@nfi.no</a:t>
            </a:r>
            <a:r>
              <a:rPr lang="nb-NO">
                <a:latin typeface="Arial"/>
                <a:cs typeface="Arial"/>
              </a:rPr>
              <a:t> </a:t>
            </a: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72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A5365-9FAF-488A-8220-FC17E761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Hvem er NFI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C4545-6FF0-4D16-8917-7EDE19DDA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NFI er </a:t>
            </a:r>
            <a:r>
              <a:rPr lang="en-US" sz="2400" err="1">
                <a:latin typeface="Arial"/>
                <a:cs typeface="Arial"/>
              </a:rPr>
              <a:t>statens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forvaltningsorgan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på</a:t>
            </a:r>
            <a:r>
              <a:rPr lang="en-US" sz="2400">
                <a:latin typeface="Arial"/>
                <a:cs typeface="Arial"/>
              </a:rPr>
              <a:t> film-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spillområdet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underlagt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Kulturdepartementet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gir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tilskudd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utvikling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produksjon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lansering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formidling</a:t>
            </a:r>
            <a:r>
              <a:rPr lang="en-US" sz="2400">
                <a:latin typeface="Arial"/>
                <a:cs typeface="Arial"/>
              </a:rPr>
              <a:t> av </a:t>
            </a:r>
            <a:r>
              <a:rPr lang="en-US" sz="2400" err="1">
                <a:latin typeface="Arial"/>
                <a:cs typeface="Arial"/>
              </a:rPr>
              <a:t>filmer</a:t>
            </a:r>
            <a:r>
              <a:rPr lang="en-US" sz="2400">
                <a:latin typeface="Arial"/>
                <a:cs typeface="Arial"/>
              </a:rPr>
              <a:t>, </a:t>
            </a:r>
            <a:r>
              <a:rPr lang="en-US" sz="2400" err="1">
                <a:latin typeface="Arial"/>
                <a:cs typeface="Arial"/>
              </a:rPr>
              <a:t>serier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>
                <a:latin typeface="Arial"/>
                <a:cs typeface="Arial"/>
              </a:rPr>
              <a:t> spill.</a:t>
            </a:r>
          </a:p>
          <a:p>
            <a:r>
              <a:rPr lang="en-US" sz="2400">
                <a:latin typeface="Arial"/>
                <a:cs typeface="Arial"/>
              </a:rPr>
              <a:t>Med </a:t>
            </a:r>
            <a:r>
              <a:rPr lang="en-US" sz="2400" err="1">
                <a:latin typeface="Arial"/>
                <a:cs typeface="Arial"/>
              </a:rPr>
              <a:t>ny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spillforskrift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mer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ansvar</a:t>
            </a:r>
            <a:r>
              <a:rPr lang="en-US" sz="2400">
                <a:latin typeface="Arial"/>
                <a:cs typeface="Arial"/>
              </a:rPr>
              <a:t> for </a:t>
            </a:r>
            <a:r>
              <a:rPr lang="en-US" sz="2400" err="1">
                <a:latin typeface="Arial"/>
                <a:cs typeface="Arial"/>
              </a:rPr>
              <a:t>spillformidling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åpner</a:t>
            </a:r>
            <a:r>
              <a:rPr lang="en-US" sz="2400">
                <a:latin typeface="Arial"/>
                <a:cs typeface="Arial"/>
              </a:rPr>
              <a:t> vi nå for å </a:t>
            </a:r>
            <a:r>
              <a:rPr lang="en-US" sz="2400" err="1">
                <a:latin typeface="Arial"/>
                <a:cs typeface="Arial"/>
              </a:rPr>
              <a:t>søke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tilskudd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til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kurs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og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arrangementer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som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fremmer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err="1">
                <a:latin typeface="Arial"/>
                <a:cs typeface="Arial"/>
              </a:rPr>
              <a:t>bruk</a:t>
            </a:r>
            <a:r>
              <a:rPr lang="en-US" sz="2400">
                <a:latin typeface="Arial"/>
                <a:cs typeface="Arial"/>
              </a:rPr>
              <a:t> av </a:t>
            </a:r>
            <a:r>
              <a:rPr lang="en-US" sz="2400" err="1">
                <a:latin typeface="Arial"/>
                <a:cs typeface="Arial"/>
              </a:rPr>
              <a:t>dataspill</a:t>
            </a:r>
            <a:r>
              <a:rPr lang="en-US" sz="2400">
                <a:latin typeface="Arial"/>
                <a:cs typeface="Arial"/>
              </a:rPr>
              <a:t>. 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E7021-5573-4AFC-A9FE-A17F4B98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2E24-91B3-6349-8C6A-493B130AFDF4}" type="datetime5">
              <a:rPr lang="nb-NO" smtClean="0"/>
              <a:t>4. mai. 2021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5734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F54EB-3DAD-406A-9B66-78B1F1DB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5828"/>
            <a:ext cx="10515600" cy="1078303"/>
          </a:xfrm>
        </p:spPr>
        <p:txBody>
          <a:bodyPr>
            <a:noAutofit/>
          </a:bodyPr>
          <a:lstStyle/>
          <a:p>
            <a:r>
              <a:rPr lang="nb-NO">
                <a:latin typeface="Arial"/>
                <a:cs typeface="Segoe UI"/>
              </a:rPr>
              <a:t>Regjeringens dataspillstrategi 2020-2022 </a:t>
            </a:r>
            <a:br>
              <a:rPr lang="nb-NO">
                <a:latin typeface="Arial"/>
                <a:cs typeface="Segoe UI"/>
              </a:rPr>
            </a:br>
            <a:r>
              <a:rPr lang="nb-NO">
                <a:latin typeface="Arial"/>
                <a:cs typeface="Segoe UI"/>
              </a:rPr>
              <a:t>Spillerom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39B3C1D-3FDB-4256-A359-D017B7DB8A7E}"/>
              </a:ext>
            </a:extLst>
          </p:cNvPr>
          <p:cNvSpPr txBox="1"/>
          <p:nvPr/>
        </p:nvSpPr>
        <p:spPr>
          <a:xfrm>
            <a:off x="838200" y="1694131"/>
            <a:ext cx="8864600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24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cs typeface="Arial"/>
              </a:rPr>
              <a:t>NFI skal innføre tilskudd til formidling av dataspill (for eksempel datatreff og andre typer av spillarrangement</a:t>
            </a:r>
            <a:r>
              <a:rPr lang="nb-NO" sz="2400" dirty="0">
                <a:latin typeface="Arial"/>
                <a:cs typeface="Arial"/>
              </a:rPr>
              <a:t>)</a:t>
            </a:r>
          </a:p>
          <a:p>
            <a:endParaRPr lang="nb-NO" sz="24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cs typeface="Arial"/>
              </a:rPr>
              <a:t>NFI og Nasjonalbiblioteket skal samarbeide om å legge til rette for deling av kunnskap og erfaring om formidling av dataspill til bibliotekene (tilskudd)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4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cs typeface="Arial"/>
              </a:rPr>
              <a:t>Resulterte i ny dataspillforskrift som inkluderer formidling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>
              <a:latin typeface="Arial"/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9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7F54EB-3DAD-406A-9B66-78B1F1DB6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297"/>
            <a:ext cx="10515600" cy="1078303"/>
          </a:xfrm>
        </p:spPr>
        <p:txBody>
          <a:bodyPr>
            <a:normAutofit/>
          </a:bodyPr>
          <a:lstStyle/>
          <a:p>
            <a:r>
              <a:rPr lang="nb-NO">
                <a:latin typeface="Arial"/>
                <a:cs typeface="Arial"/>
              </a:rPr>
              <a:t>Forskriften om formidling av dataspill 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39B3C1D-3FDB-4256-A359-D017B7DB8A7E}"/>
              </a:ext>
            </a:extLst>
          </p:cNvPr>
          <p:cNvSpPr txBox="1"/>
          <p:nvPr/>
        </p:nvSpPr>
        <p:spPr>
          <a:xfrm>
            <a:off x="838200" y="1371600"/>
            <a:ext cx="9770374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cs typeface="Segoe UI"/>
              </a:rPr>
              <a:t>§6-6 </a:t>
            </a:r>
            <a:r>
              <a:rPr lang="nb-NO" sz="2400">
                <a:latin typeface="Arial"/>
                <a:ea typeface="+mn-lt"/>
                <a:cs typeface="Segoe UI"/>
              </a:rPr>
              <a:t>å</a:t>
            </a:r>
            <a:r>
              <a:rPr lang="nb-NO" sz="2400">
                <a:latin typeface="Arial"/>
                <a:ea typeface="+mn-lt"/>
                <a:cs typeface="+mn-lt"/>
              </a:rPr>
              <a:t>pner for å gi tilskudd til arrangementer og dataspilltreff og andre formidlingstiltak for dataspill med </a:t>
            </a:r>
            <a:r>
              <a:rPr lang="nb-NO" sz="2400" i="1">
                <a:latin typeface="Arial"/>
                <a:ea typeface="+mn-lt"/>
                <a:cs typeface="+mn-lt"/>
              </a:rPr>
              <a:t>kunstnerisk</a:t>
            </a:r>
            <a:r>
              <a:rPr lang="nb-NO" sz="2400">
                <a:latin typeface="Arial"/>
                <a:ea typeface="+mn-lt"/>
                <a:cs typeface="+mn-lt"/>
              </a:rPr>
              <a:t>, </a:t>
            </a:r>
            <a:r>
              <a:rPr lang="nb-NO" sz="2400" i="1">
                <a:latin typeface="Arial"/>
                <a:ea typeface="+mn-lt"/>
                <a:cs typeface="+mn-lt"/>
              </a:rPr>
              <a:t>kulturelt eller pedagogisk</a:t>
            </a:r>
            <a:r>
              <a:rPr lang="nb-NO" sz="2400">
                <a:latin typeface="Arial"/>
                <a:ea typeface="+mn-lt"/>
                <a:cs typeface="+mn-lt"/>
              </a:rPr>
              <a:t> </a:t>
            </a:r>
            <a:r>
              <a:rPr lang="nb-NO" sz="2400" u="sng">
                <a:solidFill>
                  <a:schemeClr val="accent1"/>
                </a:solidFill>
                <a:latin typeface="Arial"/>
                <a:ea typeface="+mn-lt"/>
                <a:cs typeface="+mn-lt"/>
              </a:rPr>
              <a:t>formål</a:t>
            </a:r>
            <a:r>
              <a:rPr lang="nb-NO" sz="2400">
                <a:latin typeface="Arial"/>
                <a:ea typeface="+mn-lt"/>
                <a:cs typeface="+mn-lt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>
                <a:latin typeface="Arial"/>
                <a:ea typeface="+mn-lt"/>
                <a:cs typeface="+mn-lt"/>
              </a:rPr>
              <a:t>Arrangementene må være åpne for publikum og tilby et sammensatt program av et visst omfang. </a:t>
            </a:r>
            <a:endParaRPr lang="nb-NO" sz="2400" u="sng">
              <a:solidFill>
                <a:schemeClr val="accent1"/>
              </a:solidFill>
              <a:latin typeface="Arial"/>
              <a:cs typeface="Calibri"/>
            </a:endParaRP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nb-NO" sz="2400">
                <a:latin typeface="Arial"/>
                <a:ea typeface="+mn-lt"/>
                <a:cs typeface="+mn-lt"/>
              </a:rPr>
              <a:t>§6-7 åpner for å gi tilskudd til prosjekter som bidrar til et profesjonelt miljø for formidling av dataspill i Norge og som øker kompetansen om og forståelsen for spill, slik at det engasjerer flere til både å bruke og skape spill. </a:t>
            </a:r>
          </a:p>
          <a:p>
            <a:pPr marL="457200" indent="-457200">
              <a:buFont typeface="Arial,Sans-Serif" panose="020B0604020202020204" pitchFamily="34" charset="0"/>
              <a:buChar char="•"/>
            </a:pPr>
            <a:r>
              <a:rPr lang="nb-NO" sz="2400">
                <a:latin typeface="Arial"/>
                <a:ea typeface="+mn-lt"/>
                <a:cs typeface="+mn-lt"/>
              </a:rPr>
              <a:t>Tilskudd kan bli gitt til </a:t>
            </a:r>
            <a:r>
              <a:rPr lang="nb-NO" sz="2400" i="1">
                <a:latin typeface="Arial"/>
                <a:ea typeface="+mn-lt"/>
                <a:cs typeface="+mn-lt"/>
              </a:rPr>
              <a:t>seminarer</a:t>
            </a:r>
            <a:r>
              <a:rPr lang="nb-NO" sz="2400">
                <a:latin typeface="Arial"/>
                <a:ea typeface="+mn-lt"/>
                <a:cs typeface="+mn-lt"/>
              </a:rPr>
              <a:t>, </a:t>
            </a:r>
            <a:r>
              <a:rPr lang="nb-NO" sz="2400" i="1">
                <a:latin typeface="Arial"/>
                <a:ea typeface="+mn-lt"/>
                <a:cs typeface="+mn-lt"/>
              </a:rPr>
              <a:t>bransjetiltak</a:t>
            </a:r>
            <a:r>
              <a:rPr lang="nb-NO" sz="2400">
                <a:latin typeface="Arial"/>
                <a:ea typeface="+mn-lt"/>
                <a:cs typeface="+mn-lt"/>
              </a:rPr>
              <a:t> og </a:t>
            </a:r>
            <a:r>
              <a:rPr lang="nb-NO" sz="2400" i="1">
                <a:latin typeface="Arial"/>
                <a:ea typeface="+mn-lt"/>
                <a:cs typeface="+mn-lt"/>
              </a:rPr>
              <a:t>pedagogiske tiltak</a:t>
            </a:r>
            <a:r>
              <a:rPr lang="nb-NO" sz="2400">
                <a:latin typeface="Arial"/>
                <a:ea typeface="+mn-lt"/>
                <a:cs typeface="+mn-lt"/>
              </a:rPr>
              <a:t> knyttet til dataspill. </a:t>
            </a:r>
          </a:p>
        </p:txBody>
      </p:sp>
    </p:spTree>
    <p:extLst>
      <p:ext uri="{BB962C8B-B14F-4D97-AF65-F5344CB8AC3E}">
        <p14:creationId xmlns:p14="http://schemas.microsoft.com/office/powerpoint/2010/main" val="214665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6FFB43-B929-4353-A02D-753D3D68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141" y="1306286"/>
            <a:ext cx="9988061" cy="2944167"/>
          </a:xfrm>
        </p:spPr>
        <p:txBody>
          <a:bodyPr anchor="b">
            <a:normAutofit/>
          </a:bodyPr>
          <a:lstStyle/>
          <a:p>
            <a:r>
              <a:rPr lang="nb-NO"/>
              <a:t>Pilotprosjektet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01F2121-BBEA-4419-9F13-FE5504488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74688" y="1483826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3F98BD4-0AEB-8F43-A6DE-2CAC7775EF75}" type="datetime5">
              <a:rPr lang="nb-NO" smtClean="0"/>
              <a:pPr>
                <a:spcAft>
                  <a:spcPts val="600"/>
                </a:spcAft>
              </a:pPr>
              <a:t>4. mai. 2021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59323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2239963"/>
            <a:ext cx="10027418" cy="3936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b="0" i="0">
                <a:solidFill>
                  <a:srgbClr val="000127"/>
                </a:solidFill>
                <a:effectLst/>
              </a:rPr>
              <a:t>Styrke </a:t>
            </a:r>
            <a:r>
              <a:rPr lang="nb-NO" sz="2400" b="0" i="0" u="sng">
                <a:solidFill>
                  <a:srgbClr val="000127"/>
                </a:solidFill>
                <a:effectLst/>
              </a:rPr>
              <a:t>kompetansen</a:t>
            </a:r>
            <a:r>
              <a:rPr lang="nb-NO" sz="2400" b="0" i="0">
                <a:solidFill>
                  <a:srgbClr val="000127"/>
                </a:solidFill>
                <a:effectLst/>
              </a:rPr>
              <a:t> til bibliotekansatte og andre formidlere av dataspill.</a:t>
            </a:r>
          </a:p>
          <a:p>
            <a:r>
              <a:rPr lang="nb-NO" sz="2400">
                <a:solidFill>
                  <a:srgbClr val="000127"/>
                </a:solidFill>
              </a:rPr>
              <a:t>Gode </a:t>
            </a:r>
            <a:r>
              <a:rPr lang="nb-NO" sz="2400" u="sng">
                <a:solidFill>
                  <a:srgbClr val="000127"/>
                </a:solidFill>
              </a:rPr>
              <a:t>kurs</a:t>
            </a:r>
            <a:r>
              <a:rPr lang="nb-NO" sz="2400">
                <a:solidFill>
                  <a:srgbClr val="000127"/>
                </a:solidFill>
              </a:rPr>
              <a:t> der man lærer om bruk av dataspill i formidlingsarbeid. </a:t>
            </a:r>
            <a:endParaRPr lang="nb-NO" sz="2400" b="0" i="0">
              <a:solidFill>
                <a:srgbClr val="000127"/>
              </a:solidFill>
              <a:effectLst/>
            </a:endParaRPr>
          </a:p>
          <a:p>
            <a:r>
              <a:rPr lang="nb-NO" sz="2400">
                <a:solidFill>
                  <a:srgbClr val="000127"/>
                </a:solidFill>
              </a:rPr>
              <a:t>Målgruppen for kurset er spesielt </a:t>
            </a:r>
            <a:r>
              <a:rPr lang="nb-NO" sz="2400" u="sng">
                <a:solidFill>
                  <a:srgbClr val="000127"/>
                </a:solidFill>
              </a:rPr>
              <a:t>bibliotekarer</a:t>
            </a:r>
            <a:r>
              <a:rPr lang="nb-NO" sz="2400">
                <a:solidFill>
                  <a:srgbClr val="000127"/>
                </a:solidFill>
              </a:rPr>
              <a:t>, men kan gjerne omfatte andre formidlere og pedagoger.</a:t>
            </a:r>
          </a:p>
          <a:p>
            <a:r>
              <a:rPr lang="nb-NO" sz="2400">
                <a:solidFill>
                  <a:srgbClr val="000127"/>
                </a:solidFill>
              </a:rPr>
              <a:t> Det forventes at prosjektet har et visst </a:t>
            </a:r>
            <a:r>
              <a:rPr lang="nb-NO" sz="2400" u="sng">
                <a:solidFill>
                  <a:srgbClr val="000127"/>
                </a:solidFill>
              </a:rPr>
              <a:t>geografisk omfang </a:t>
            </a:r>
            <a:r>
              <a:rPr lang="nb-NO" sz="2400">
                <a:solidFill>
                  <a:srgbClr val="000127"/>
                </a:solidFill>
              </a:rPr>
              <a:t>når det gjelder hvem som deltar på kurset og hvor arrangementene i etterkant gjennomføres.</a:t>
            </a:r>
          </a:p>
          <a:p>
            <a:endParaRPr lang="nb-NO" sz="2400">
              <a:solidFill>
                <a:srgbClr val="000127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Pilotprosjekt</a:t>
            </a:r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326380" y="802433"/>
            <a:ext cx="874294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200" b="1">
                <a:solidFill>
                  <a:srgbClr val="000127"/>
                </a:solidFill>
                <a:latin typeface="Arial"/>
                <a:cs typeface="Arial"/>
              </a:rPr>
              <a:t>Kombinerer kurs for bibliotekansatte med publikumsarrangementer </a:t>
            </a:r>
            <a:r>
              <a:rPr lang="nn-NO" sz="3200" b="1">
                <a:solidFill>
                  <a:srgbClr val="231F20"/>
                </a:solidFill>
                <a:latin typeface="Arial"/>
                <a:cs typeface="Arial"/>
              </a:rPr>
              <a:t>i bibliotek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736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n-NO" i="0">
                <a:solidFill>
                  <a:srgbClr val="231F20"/>
                </a:solidFill>
                <a:effectLst/>
              </a:rPr>
            </a:br>
            <a:br>
              <a:rPr lang="nn-NO" i="0">
                <a:solidFill>
                  <a:srgbClr val="231F20"/>
                </a:solidFill>
                <a:effectLst/>
              </a:rPr>
            </a:br>
            <a:r>
              <a:rPr lang="nb-NO">
                <a:solidFill>
                  <a:srgbClr val="000127"/>
                </a:solidFill>
              </a:rPr>
              <a:t>Hva kan du søke om?</a:t>
            </a:r>
            <a:br>
              <a:rPr lang="nn-NO">
                <a:solidFill>
                  <a:srgbClr val="000127"/>
                </a:solidFill>
              </a:rPr>
            </a:br>
            <a:br>
              <a:rPr lang="nn-NO" i="0">
                <a:solidFill>
                  <a:srgbClr val="231F20"/>
                </a:solidFill>
                <a:effectLst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400" b="0" i="0">
                <a:solidFill>
                  <a:srgbClr val="000127"/>
                </a:solidFill>
                <a:effectLst/>
              </a:rPr>
              <a:t>Tilskudd til å dekke kostnader knyttet til ett eller flere prosjekter som kombinerer kurs </a:t>
            </a:r>
            <a:r>
              <a:rPr lang="nb-NO" sz="2400">
                <a:solidFill>
                  <a:srgbClr val="000127"/>
                </a:solidFill>
              </a:rPr>
              <a:t>med minimum tre </a:t>
            </a:r>
            <a:r>
              <a:rPr lang="nb-NO" sz="2400" b="0" i="0">
                <a:solidFill>
                  <a:srgbClr val="000127"/>
                </a:solidFill>
                <a:effectLst/>
              </a:rPr>
              <a:t>publikumsrettede dataspillarrangementer.</a:t>
            </a:r>
            <a:r>
              <a:rPr lang="nb-NO" sz="2400">
                <a:solidFill>
                  <a:srgbClr val="000127"/>
                </a:solidFill>
              </a:rPr>
              <a:t> </a:t>
            </a:r>
            <a:endParaRPr lang="nb-NO" sz="2400" b="0" i="0">
              <a:solidFill>
                <a:srgbClr val="000127"/>
              </a:solidFill>
              <a:effectLst/>
            </a:endParaRPr>
          </a:p>
          <a:p>
            <a:r>
              <a:rPr lang="nb-NO" sz="2400">
                <a:solidFill>
                  <a:srgbClr val="000127"/>
                </a:solidFill>
              </a:rPr>
              <a:t>Målgrupper er bibliotekansatte, lærere og andre formidlere av spill + brukere av bibliotek</a:t>
            </a:r>
            <a:endParaRPr lang="nb-NO" sz="2400" i="0">
              <a:solidFill>
                <a:srgbClr val="000127"/>
              </a:solidFill>
              <a:effectLst/>
            </a:endParaRPr>
          </a:p>
          <a:p>
            <a:endParaRPr lang="nb-NO" sz="24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Pilotprosjekt</a:t>
            </a:r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3970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4C7E32-FC31-43D8-9B45-C880A4EE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br>
              <a:rPr lang="nn-NO" i="0">
                <a:solidFill>
                  <a:srgbClr val="231F20"/>
                </a:solidFill>
                <a:effectLst/>
                <a:latin typeface="NeueHaasGroteskText Pro Md"/>
              </a:rPr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B491FB-20E3-4630-8DE2-CE86906A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382" y="1930063"/>
            <a:ext cx="10027418" cy="42468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Prosjektledelse og -gjennomføring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Honorarer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Reiseutgifter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Leie av utstyr, og eventuelt kurslokaler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Markedsføring og profilering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sz="2800" b="0" i="0">
                <a:solidFill>
                  <a:srgbClr val="000127"/>
                </a:solidFill>
                <a:effectLst/>
              </a:rPr>
              <a:t>Rettigheter</a:t>
            </a:r>
          </a:p>
          <a:p>
            <a:endParaRPr lang="nb-NO" sz="2800">
              <a:solidFill>
                <a:srgbClr val="000127"/>
              </a:solidFill>
            </a:endParaRPr>
          </a:p>
          <a:p>
            <a:pPr marL="0" indent="0">
              <a:buNone/>
            </a:pPr>
            <a:r>
              <a:rPr lang="nb-NO" sz="2800" b="0" i="0">
                <a:solidFill>
                  <a:srgbClr val="000127"/>
                </a:solidFill>
                <a:effectLst/>
              </a:rPr>
              <a:t>NB! Tilskudd kan ikke gå til å dekke vanlige driftskostnader, eller innkjøp av utstyr og andre investeringer som kan tilskrives søkers vanlige drift</a:t>
            </a:r>
            <a:endParaRPr lang="nb-NO" sz="2800">
              <a:solidFill>
                <a:srgbClr val="000127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84290E-BF77-4ACD-8E87-06AAA4EC1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Søk tilskudd - Pilotprosjekt</a:t>
            </a:r>
            <a:endParaRPr lang="en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71562-53F2-4EF1-9B23-A55FA7E418AF}"/>
              </a:ext>
            </a:extLst>
          </p:cNvPr>
          <p:cNvSpPr txBox="1"/>
          <p:nvPr/>
        </p:nvSpPr>
        <p:spPr>
          <a:xfrm>
            <a:off x="1326380" y="914400"/>
            <a:ext cx="874294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Relevante kostnader</a:t>
            </a:r>
            <a:endParaRPr lang="nb-NO" sz="3600" b="0" i="0">
              <a:solidFill>
                <a:srgbClr val="0001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313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FI 1">
      <a:dk1>
        <a:srgbClr val="0B0E1E"/>
      </a:dk1>
      <a:lt1>
        <a:srgbClr val="F5F8FA"/>
      </a:lt1>
      <a:dk2>
        <a:srgbClr val="44546A"/>
      </a:dk2>
      <a:lt2>
        <a:srgbClr val="E7E6E6"/>
      </a:lt2>
      <a:accent1>
        <a:srgbClr val="F05467"/>
      </a:accent1>
      <a:accent2>
        <a:srgbClr val="EEDB7F"/>
      </a:accent2>
      <a:accent3>
        <a:srgbClr val="CBE9F9"/>
      </a:accent3>
      <a:accent4>
        <a:srgbClr val="8CD3D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mal med profilfoto NO.pptx" id="{954040E2-1F24-4CDB-AC77-16CBAD0BE85C}" vid="{85B2CFB6-9BC1-4AEB-9204-CD6AADCF38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5853581E3A454CBAE7D341304305C8" ma:contentTypeVersion="6" ma:contentTypeDescription="Opprett et nytt dokument." ma:contentTypeScope="" ma:versionID="62396311e67deae890f8482e0e2b4400">
  <xsd:schema xmlns:xsd="http://www.w3.org/2001/XMLSchema" xmlns:xs="http://www.w3.org/2001/XMLSchema" xmlns:p="http://schemas.microsoft.com/office/2006/metadata/properties" xmlns:ns2="ab01db3d-31f0-4398-868a-d13f19d60f72" xmlns:ns3="5455c314-5183-4a65-85a7-68839950454f" targetNamespace="http://schemas.microsoft.com/office/2006/metadata/properties" ma:root="true" ma:fieldsID="845bfcdfa3812cd476d57d038d441f3b" ns2:_="" ns3:_="">
    <xsd:import namespace="ab01db3d-31f0-4398-868a-d13f19d60f72"/>
    <xsd:import namespace="5455c314-5183-4a65-85a7-688399504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1db3d-31f0-4398-868a-d13f19d60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5c314-5183-4a65-85a7-6883995045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c07f96f1-4cf0-4e2a-a766-a4a318d210fa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A5C730-8385-4536-8804-345F6F75603E}">
  <ds:schemaRefs>
    <ds:schemaRef ds:uri="5455c314-5183-4a65-85a7-68839950454f"/>
    <ds:schemaRef ds:uri="ab01db3d-31f0-4398-868a-d13f19d60f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9B4EC51-9CC3-4B2D-B945-7DB0B5318ED4}">
  <ds:schemaRefs>
    <ds:schemaRef ds:uri="5455c314-5183-4a65-85a7-68839950454f"/>
    <ds:schemaRef ds:uri="ab01db3d-31f0-4398-868a-d13f19d60f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A17C110-0143-4713-BEFE-497F9E9FF8E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789C9AF5-7951-4A75-9A13-EF1752C010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1093</Words>
  <Application>Microsoft Office PowerPoint</Application>
  <PresentationFormat>Widescreen</PresentationFormat>
  <Paragraphs>125</Paragraphs>
  <Slides>23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31" baseType="lpstr">
      <vt:lpstr>Arial</vt:lpstr>
      <vt:lpstr>Arial,Sans-Serif</vt:lpstr>
      <vt:lpstr>Calibri</vt:lpstr>
      <vt:lpstr>Helvetica Neue</vt:lpstr>
      <vt:lpstr>NeueHaasGroteskText Pro</vt:lpstr>
      <vt:lpstr>NeueHaasGroteskText Pro Md</vt:lpstr>
      <vt:lpstr>Source Sans Pro</vt:lpstr>
      <vt:lpstr>Office-tema</vt:lpstr>
      <vt:lpstr> Tilskuddsordninger til formidling av dataspill</vt:lpstr>
      <vt:lpstr>Bakgrunn </vt:lpstr>
      <vt:lpstr>Hvem er NFI</vt:lpstr>
      <vt:lpstr>Regjeringens dataspillstrategi 2020-2022  Spillerom</vt:lpstr>
      <vt:lpstr>Forskriften om formidling av dataspill </vt:lpstr>
      <vt:lpstr>Pilotprosjektet</vt:lpstr>
      <vt:lpstr>   </vt:lpstr>
      <vt:lpstr>  Hva kan du søke om?  </vt:lpstr>
      <vt:lpstr>   </vt:lpstr>
      <vt:lpstr>   </vt:lpstr>
      <vt:lpstr>   </vt:lpstr>
      <vt:lpstr>Tilskudd til arrangementer</vt:lpstr>
      <vt:lpstr>   </vt:lpstr>
      <vt:lpstr>Hva kan du søke om? </vt:lpstr>
      <vt:lpstr>Hvor mye kan du få i tilskudd?</vt:lpstr>
      <vt:lpstr>   </vt:lpstr>
      <vt:lpstr>Frister, skjema, forberedelser og rapport</vt:lpstr>
      <vt:lpstr> </vt:lpstr>
      <vt:lpstr>Forberedelser</vt:lpstr>
      <vt:lpstr>Hva må søknaden inneholde?</vt:lpstr>
      <vt:lpstr>Når får du svar? </vt:lpstr>
      <vt:lpstr>Rapportering</vt:lpstr>
      <vt:lpstr>Ta kontakt!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Tilskudd til filmfestivaler</dc:title>
  <dc:creator>Ole Petter Bakken</dc:creator>
  <cp:lastModifiedBy>Nina Cecilie Bull</cp:lastModifiedBy>
  <cp:revision>9</cp:revision>
  <dcterms:created xsi:type="dcterms:W3CDTF">2020-09-15T13:43:04Z</dcterms:created>
  <dcterms:modified xsi:type="dcterms:W3CDTF">2021-05-04T09:52:10Z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0x010100245853581E3A454CBAE7D341304305C8</vt:lpwstr>
  </property>
</Properties>
</file>